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E54A1-D66A-4EB9-AE28-D2423B18CF74}" v="1" dt="2023-08-10T04:32:13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34" autoAdjust="0"/>
    <p:restoredTop sz="99466" autoAdjust="0"/>
  </p:normalViewPr>
  <p:slideViewPr>
    <p:cSldViewPr>
      <p:cViewPr>
        <p:scale>
          <a:sx n="25" d="100"/>
          <a:sy n="25" d="100"/>
        </p:scale>
        <p:origin x="1694" y="-1858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 soares" userId="54081494b92b8c3c" providerId="LiveId" clId="{158E54A1-D66A-4EB9-AE28-D2423B18CF74}"/>
    <pc:docChg chg="undo custSel modSld">
      <pc:chgData name="ane soares" userId="54081494b92b8c3c" providerId="LiveId" clId="{158E54A1-D66A-4EB9-AE28-D2423B18CF74}" dt="2023-08-10T04:37:02.365" v="26" actId="20577"/>
      <pc:docMkLst>
        <pc:docMk/>
      </pc:docMkLst>
      <pc:sldChg chg="addSp delSp modSp mod">
        <pc:chgData name="ane soares" userId="54081494b92b8c3c" providerId="LiveId" clId="{158E54A1-D66A-4EB9-AE28-D2423B18CF74}" dt="2023-08-10T04:37:02.365" v="26" actId="20577"/>
        <pc:sldMkLst>
          <pc:docMk/>
          <pc:sldMk cId="72707580" sldId="257"/>
        </pc:sldMkLst>
        <pc:spChg chg="mod">
          <ac:chgData name="ane soares" userId="54081494b92b8c3c" providerId="LiveId" clId="{158E54A1-D66A-4EB9-AE28-D2423B18CF74}" dt="2023-08-10T04:32:47.130" v="5" actId="207"/>
          <ac:spMkLst>
            <pc:docMk/>
            <pc:sldMk cId="72707580" sldId="257"/>
            <ac:spMk id="44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2:51.596" v="6" actId="207"/>
          <ac:spMkLst>
            <pc:docMk/>
            <pc:sldMk cId="72707580" sldId="257"/>
            <ac:spMk id="50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2:58.344" v="9" actId="207"/>
          <ac:spMkLst>
            <pc:docMk/>
            <pc:sldMk cId="72707580" sldId="257"/>
            <ac:spMk id="51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2:56.042" v="8" actId="207"/>
          <ac:spMkLst>
            <pc:docMk/>
            <pc:sldMk cId="72707580" sldId="257"/>
            <ac:spMk id="52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2:53.834" v="7" actId="207"/>
          <ac:spMkLst>
            <pc:docMk/>
            <pc:sldMk cId="72707580" sldId="257"/>
            <ac:spMk id="53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3:08.368" v="10" actId="207"/>
          <ac:spMkLst>
            <pc:docMk/>
            <pc:sldMk cId="72707580" sldId="257"/>
            <ac:spMk id="54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3:10.236" v="11" actId="207"/>
          <ac:spMkLst>
            <pc:docMk/>
            <pc:sldMk cId="72707580" sldId="257"/>
            <ac:spMk id="55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7:02.365" v="26" actId="20577"/>
          <ac:spMkLst>
            <pc:docMk/>
            <pc:sldMk cId="72707580" sldId="257"/>
            <ac:spMk id="13321" creationId="{00000000-0000-0000-0000-000000000000}"/>
          </ac:spMkLst>
        </pc:spChg>
        <pc:spChg chg="mod">
          <ac:chgData name="ane soares" userId="54081494b92b8c3c" providerId="LiveId" clId="{158E54A1-D66A-4EB9-AE28-D2423B18CF74}" dt="2023-08-10T04:35:45.353" v="17" actId="20577"/>
          <ac:spMkLst>
            <pc:docMk/>
            <pc:sldMk cId="72707580" sldId="257"/>
            <ac:spMk id="13325" creationId="{00000000-0000-0000-0000-000000000000}"/>
          </ac:spMkLst>
        </pc:spChg>
        <pc:picChg chg="add mod">
          <ac:chgData name="ane soares" userId="54081494b92b8c3c" providerId="LiveId" clId="{158E54A1-D66A-4EB9-AE28-D2423B18CF74}" dt="2023-08-10T04:36:22.153" v="20" actId="14100"/>
          <ac:picMkLst>
            <pc:docMk/>
            <pc:sldMk cId="72707580" sldId="257"/>
            <ac:picMk id="5" creationId="{1EBA5034-37DF-303D-8633-D6F59E7AE998}"/>
          </ac:picMkLst>
        </pc:picChg>
        <pc:picChg chg="del">
          <ac:chgData name="ane soares" userId="54081494b92b8c3c" providerId="LiveId" clId="{158E54A1-D66A-4EB9-AE28-D2423B18CF74}" dt="2023-08-10T04:31:55.740" v="0" actId="478"/>
          <ac:picMkLst>
            <pc:docMk/>
            <pc:sldMk cId="72707580" sldId="257"/>
            <ac:picMk id="10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538283954975977E-2"/>
          <c:y val="1.9356673350501844E-2"/>
          <c:w val="0.73105167642906244"/>
          <c:h val="0.9015399639475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91-4518-9CB1-3E317D816AD4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91-4518-9CB1-3E317D816AD4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91-4518-9CB1-3E317D816A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44576"/>
        <c:axId val="78347264"/>
      </c:barChart>
      <c:catAx>
        <c:axId val="78344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347264"/>
        <c:crosses val="autoZero"/>
        <c:auto val="1"/>
        <c:lblAlgn val="ctr"/>
        <c:lblOffset val="100"/>
        <c:noMultiLvlLbl val="0"/>
      </c:catAx>
      <c:valAx>
        <c:axId val="7834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344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tângulo 54"/>
          <p:cNvSpPr/>
          <p:nvPr/>
        </p:nvSpPr>
        <p:spPr>
          <a:xfrm>
            <a:off x="21728118" y="31395788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4" name="Retângulo 53"/>
          <p:cNvSpPr/>
          <p:nvPr/>
        </p:nvSpPr>
        <p:spPr>
          <a:xfrm>
            <a:off x="21702714" y="28284887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" name="Retângulo 50"/>
          <p:cNvSpPr/>
          <p:nvPr/>
        </p:nvSpPr>
        <p:spPr>
          <a:xfrm>
            <a:off x="21936980" y="18370820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2" name="Retângulo 51"/>
          <p:cNvSpPr/>
          <p:nvPr/>
        </p:nvSpPr>
        <p:spPr>
          <a:xfrm>
            <a:off x="379740" y="20570832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3" name="Retângulo 52"/>
          <p:cNvSpPr/>
          <p:nvPr/>
        </p:nvSpPr>
        <p:spPr>
          <a:xfrm>
            <a:off x="21936980" y="10311674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0" name="Retângulo 49"/>
          <p:cNvSpPr/>
          <p:nvPr/>
        </p:nvSpPr>
        <p:spPr>
          <a:xfrm>
            <a:off x="11193461" y="10341378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Retângulo 43"/>
          <p:cNvSpPr/>
          <p:nvPr/>
        </p:nvSpPr>
        <p:spPr>
          <a:xfrm>
            <a:off x="379740" y="10387021"/>
            <a:ext cx="10072688" cy="1339846"/>
          </a:xfrm>
          <a:prstGeom prst="rect">
            <a:avLst/>
          </a:prstGeom>
          <a:solidFill>
            <a:srgbClr val="393B7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314" name="Text Box 3414"/>
          <p:cNvSpPr txBox="1">
            <a:spLocks noChangeArrowheads="1"/>
          </p:cNvSpPr>
          <p:nvPr/>
        </p:nvSpPr>
        <p:spPr bwMode="auto">
          <a:xfrm>
            <a:off x="1858968" y="7272339"/>
            <a:ext cx="30545087" cy="176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31" tIns="43413" rIns="86831" bIns="43413">
            <a:spAutoFit/>
          </a:bodyPr>
          <a:lstStyle/>
          <a:p>
            <a:pPr marL="1618634" indent="-1618634" algn="ctr" defTabSz="691886"/>
            <a:r>
              <a:rPr lang="pt-BR" sz="4300" b="1" dirty="0">
                <a:latin typeface="Calibri" pitchFamily="34" charset="0"/>
                <a:ea typeface="ＭＳ Ｐゴシック"/>
                <a:cs typeface="Calibri" pitchFamily="34" charset="0"/>
              </a:rPr>
              <a:t>Maria Exemplo SILVA</a:t>
            </a:r>
            <a:r>
              <a:rPr lang="pt-BR" sz="4300" b="1" baseline="30000" dirty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300" b="1" dirty="0">
                <a:latin typeface="Calibri" pitchFamily="34" charset="0"/>
                <a:ea typeface="ＭＳ Ｐゴシック"/>
                <a:cs typeface="Calibri" pitchFamily="34" charset="0"/>
              </a:rPr>
              <a:t>; Antônio Exemplo SILVA</a:t>
            </a:r>
            <a:r>
              <a:rPr lang="pt-BR" sz="4300" b="1" baseline="30000" dirty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</a:p>
          <a:p>
            <a:pPr marL="1618634" indent="-1618634" algn="ctr" defTabSz="691886"/>
            <a:r>
              <a:rPr lang="pt-BR" sz="33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300" dirty="0">
                <a:latin typeface="Calibri" pitchFamily="34" charset="0"/>
                <a:ea typeface="ＭＳ Ｐゴシック"/>
                <a:cs typeface="Calibri" pitchFamily="34" charset="0"/>
              </a:rPr>
              <a:t>Assistente Social, Universidade Federal do Amazonas -UFAM – </a:t>
            </a:r>
            <a:r>
              <a:rPr lang="pt-BR" sz="3300" dirty="0" err="1">
                <a:latin typeface="Calibri" pitchFamily="34" charset="0"/>
                <a:ea typeface="ＭＳ Ｐゴシック"/>
                <a:cs typeface="Calibri" pitchFamily="34" charset="0"/>
              </a:rPr>
              <a:t>mariasilva</a:t>
            </a:r>
            <a:r>
              <a:rPr lang="pt-BR" sz="3300" dirty="0">
                <a:latin typeface="Calibri" pitchFamily="34" charset="0"/>
                <a:ea typeface="ＭＳ Ｐゴシック"/>
                <a:cs typeface="Calibri" pitchFamily="34" charset="0"/>
              </a:rPr>
              <a:t>@ xxx.com.br;</a:t>
            </a:r>
          </a:p>
          <a:p>
            <a:pPr marL="1618634" indent="-1618634" algn="ctr" defTabSz="691886"/>
            <a:r>
              <a:rPr lang="pt-BR" sz="33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3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300" dirty="0">
                <a:latin typeface="Calibri" pitchFamily="34" charset="0"/>
                <a:ea typeface="ＭＳ Ｐゴシック"/>
                <a:cs typeface="Calibri" pitchFamily="34" charset="0"/>
              </a:rPr>
              <a:t>Prof. Dr. Administração, Universidade Federal do Amazonas - UAFM – antoniosilva@xxx.com.br.</a:t>
            </a:r>
          </a:p>
        </p:txBody>
      </p:sp>
      <p:sp>
        <p:nvSpPr>
          <p:cNvPr id="13315" name="Text Box 3416"/>
          <p:cNvSpPr txBox="1">
            <a:spLocks noChangeArrowheads="1"/>
          </p:cNvSpPr>
          <p:nvPr/>
        </p:nvSpPr>
        <p:spPr bwMode="auto">
          <a:xfrm>
            <a:off x="11858629" y="29956138"/>
            <a:ext cx="7800974" cy="59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31" tIns="43413" rIns="86831" bIns="43413">
            <a:spAutoFit/>
          </a:bodyPr>
          <a:lstStyle/>
          <a:p>
            <a:pPr algn="just" defTabSz="691886">
              <a:spcBef>
                <a:spcPct val="50000"/>
              </a:spcBef>
            </a:pPr>
            <a:r>
              <a:rPr lang="pt-BR" sz="3300" b="1">
                <a:latin typeface="tahoma, verdana, arial"/>
                <a:ea typeface="ＭＳ Ｐゴシック"/>
                <a:cs typeface="Times New Roman" pitchFamily="18" charset="0"/>
              </a:rPr>
              <a:t> </a:t>
            </a:r>
            <a:endParaRPr lang="pt-BR" sz="33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13316" name="Text Box 3434"/>
          <p:cNvSpPr txBox="1">
            <a:spLocks noChangeArrowheads="1"/>
          </p:cNvSpPr>
          <p:nvPr/>
        </p:nvSpPr>
        <p:spPr bwMode="auto">
          <a:xfrm>
            <a:off x="1343024" y="5957891"/>
            <a:ext cx="29595763" cy="118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82" tIns="45941" rIns="91882" bIns="45941">
            <a:spAutoFit/>
          </a:bodyPr>
          <a:lstStyle/>
          <a:p>
            <a:pPr algn="ctr" defTabSz="691886">
              <a:spcBef>
                <a:spcPct val="50000"/>
              </a:spcBef>
            </a:pPr>
            <a:r>
              <a:rPr lang="en-US" sz="7100" b="1" dirty="0">
                <a:latin typeface="Calibri" pitchFamily="34" charset="0"/>
                <a:ea typeface="ＭＳ Ｐゴシック"/>
                <a:cs typeface="Calibri" pitchFamily="34" charset="0"/>
              </a:rPr>
              <a:t>TÍTULO: </a:t>
            </a:r>
            <a:r>
              <a:rPr lang="en-US" sz="7100" b="1" dirty="0" err="1">
                <a:latin typeface="Calibri" pitchFamily="34" charset="0"/>
                <a:ea typeface="ＭＳ Ｐゴシック"/>
                <a:cs typeface="Calibri" pitchFamily="34" charset="0"/>
              </a:rPr>
              <a:t>Subtítulo</a:t>
            </a:r>
            <a:endParaRPr lang="pt-BR" sz="71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13318" name="Text Box 3674"/>
          <p:cNvSpPr txBox="1">
            <a:spLocks noChangeArrowheads="1"/>
          </p:cNvSpPr>
          <p:nvPr/>
        </p:nvSpPr>
        <p:spPr bwMode="auto">
          <a:xfrm>
            <a:off x="12176126" y="12901613"/>
            <a:ext cx="2138363" cy="46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25" tIns="48360" rIns="96725" bIns="48360">
            <a:spAutoFit/>
          </a:bodyPr>
          <a:lstStyle/>
          <a:p>
            <a:pPr defTabSz="968006">
              <a:spcBef>
                <a:spcPct val="50000"/>
              </a:spcBef>
            </a:pPr>
            <a:endParaRPr lang="en-US" sz="24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5400000" flipH="1" flipV="1">
            <a:off x="-2963858" y="24225249"/>
            <a:ext cx="27928889" cy="1095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7522370" y="24281614"/>
            <a:ext cx="28074936" cy="2857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21" name="Text Box 3646"/>
          <p:cNvSpPr txBox="1">
            <a:spLocks noChangeArrowheads="1"/>
          </p:cNvSpPr>
          <p:nvPr/>
        </p:nvSpPr>
        <p:spPr bwMode="auto">
          <a:xfrm>
            <a:off x="628651" y="22817141"/>
            <a:ext cx="9929814" cy="1111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31" tIns="43413" rIns="86831" bIns="43413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O pôster deverá contemplar os seguintes tópicos: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Título do trabalho e nome dos autores, por extenso (Parte superior);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Introdução;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Objetivos;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Metodologia;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Resultados Obtidos;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Conclusão/Conclusões/Considerações;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- Referências.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Medidas/Tamanho do Pôster: largura – 90 cm</a:t>
            </a:r>
            <a:r>
              <a:rPr lang="pt-BR" sz="380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120 cm.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3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 fonte dos textos do Pôster deve ser legível a uma distância mínima de 1 metro.</a:t>
            </a:r>
            <a:endParaRPr lang="pt-BR" sz="3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- O corpo do texto deve incluir fotos, tabelas e gráficos, a critério do(s) autor (es), e espaço reservado para as logomarcas </a:t>
            </a:r>
            <a:endParaRPr lang="pt-PT" sz="3800" dirty="0">
              <a:solidFill>
                <a:srgbClr val="000000"/>
              </a:solidFill>
              <a:highlight>
                <a:srgbClr val="FFFF00"/>
              </a:highlight>
              <a:latin typeface="Calibri" pitchFamily="34" charset="0"/>
            </a:endParaRPr>
          </a:p>
        </p:txBody>
      </p:sp>
      <p:sp>
        <p:nvSpPr>
          <p:cNvPr id="13322" name="Text Box 3930"/>
          <p:cNvSpPr txBox="1">
            <a:spLocks noChangeArrowheads="1"/>
          </p:cNvSpPr>
          <p:nvPr/>
        </p:nvSpPr>
        <p:spPr bwMode="auto">
          <a:xfrm>
            <a:off x="11272844" y="25174576"/>
            <a:ext cx="10079038" cy="39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25" tIns="48360" rIns="96725" bIns="48360">
            <a:spAutoFit/>
          </a:bodyPr>
          <a:lstStyle/>
          <a:p>
            <a:r>
              <a:rPr lang="pt-BR" sz="1900" b="1" dirty="0">
                <a:latin typeface="Calibri" pitchFamily="34" charset="0"/>
              </a:rPr>
              <a:t>Figura 1 – ( Descrição da figura) </a:t>
            </a:r>
          </a:p>
        </p:txBody>
      </p:sp>
      <p:sp>
        <p:nvSpPr>
          <p:cNvPr id="13323" name="Text Box 3682"/>
          <p:cNvSpPr txBox="1">
            <a:spLocks noChangeArrowheads="1"/>
          </p:cNvSpPr>
          <p:nvPr/>
        </p:nvSpPr>
        <p:spPr bwMode="auto">
          <a:xfrm>
            <a:off x="21917032" y="13173073"/>
            <a:ext cx="10159999" cy="18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25" tIns="48360" rIns="96725" bIns="48360">
            <a:spAutoFit/>
          </a:bodyPr>
          <a:lstStyle/>
          <a:p>
            <a:pPr algn="just" defTabSz="968006">
              <a:spcBef>
                <a:spcPct val="50000"/>
              </a:spcBef>
              <a:buFont typeface="Arial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Calibri" pitchFamily="34" charset="0"/>
              </a:rPr>
              <a:t>O pôster deve ser legível a uma distância de pelo menos 1 m.</a:t>
            </a:r>
          </a:p>
          <a:p>
            <a:pPr algn="just" defTabSz="968006">
              <a:spcBef>
                <a:spcPct val="50000"/>
              </a:spcBef>
              <a:buFont typeface="Arial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Calibri" pitchFamily="34" charset="0"/>
              </a:rPr>
              <a:t>Deve-se evitar o uso de citações e notas de rodapé.</a:t>
            </a:r>
          </a:p>
          <a:p>
            <a:pPr algn="just" defTabSz="968006">
              <a:spcBef>
                <a:spcPct val="50000"/>
              </a:spcBef>
            </a:pPr>
            <a:endParaRPr lang="pt-BR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4" name="Text Box 3923"/>
          <p:cNvSpPr txBox="1">
            <a:spLocks noChangeArrowheads="1"/>
          </p:cNvSpPr>
          <p:nvPr/>
        </p:nvSpPr>
        <p:spPr bwMode="auto">
          <a:xfrm>
            <a:off x="21845594" y="20459704"/>
            <a:ext cx="9955212" cy="62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25" tIns="48360" rIns="96725" bIns="48360">
            <a:spAutoFit/>
          </a:bodyPr>
          <a:lstStyle/>
          <a:p>
            <a:pPr algn="just" defTabSz="968006">
              <a:spcBef>
                <a:spcPct val="50000"/>
              </a:spcBef>
            </a:pPr>
            <a:r>
              <a:rPr lang="pt-BR" sz="2800">
                <a:solidFill>
                  <a:srgbClr val="000000"/>
                </a:solidFill>
                <a:latin typeface="Calibri" pitchFamily="34" charset="0"/>
              </a:rPr>
              <a:t>O último item deve efetuar o fechamento do conteúdo apresentado.</a:t>
            </a:r>
          </a:p>
          <a:p>
            <a:pPr algn="just" defTabSz="968006">
              <a:spcAft>
                <a:spcPts val="600"/>
              </a:spcAft>
            </a:pPr>
            <a:r>
              <a:rPr lang="pt-BR" sz="2800">
                <a:latin typeface="Calibri" pitchFamily="34" charset="0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</a:t>
            </a:r>
          </a:p>
          <a:p>
            <a:pPr algn="just" defTabSz="968006"/>
            <a:r>
              <a:rPr lang="pt-BR" sz="2800">
                <a:latin typeface="Calibri" pitchFamily="34" charset="0"/>
              </a:rPr>
              <a:t>Deve-se concluir somente o que foi comprovado, com interpretação lógica, não cabendo opiniões próprias ou análises não investigadas. </a:t>
            </a:r>
          </a:p>
          <a:p>
            <a:pPr algn="just" defTabSz="968006"/>
            <a:r>
              <a:rPr lang="pt-BR" sz="2800">
                <a:latin typeface="Calibri" pitchFamily="34" charset="0"/>
              </a:rPr>
              <a:t>As conclusões de qualquer trabalho científico devem responder aos objetivos propostos do mesmo. Deve ser apresentada, preferencialmente, em tópicos.</a:t>
            </a:r>
          </a:p>
          <a:p>
            <a:pPr algn="just" defTabSz="968006"/>
            <a:endParaRPr lang="pt-BR" sz="2800">
              <a:latin typeface="Calibri" pitchFamily="34" charset="0"/>
            </a:endParaRPr>
          </a:p>
        </p:txBody>
      </p:sp>
      <p:sp>
        <p:nvSpPr>
          <p:cNvPr id="13325" name="Text Box 3661"/>
          <p:cNvSpPr txBox="1">
            <a:spLocks noChangeArrowheads="1"/>
          </p:cNvSpPr>
          <p:nvPr/>
        </p:nvSpPr>
        <p:spPr bwMode="auto">
          <a:xfrm>
            <a:off x="21890038" y="33051756"/>
            <a:ext cx="9872661" cy="26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25" tIns="48360" rIns="96725" bIns="48360">
            <a:spAutoFit/>
          </a:bodyPr>
          <a:lstStyle/>
          <a:p>
            <a:pPr algn="just" defTabSz="655391">
              <a:spcBef>
                <a:spcPct val="50000"/>
              </a:spcBef>
            </a:pPr>
            <a:r>
              <a:rPr lang="pt-BR" sz="2800" i="1" dirty="0">
                <a:latin typeface="Calibri" pitchFamily="34" charset="0"/>
              </a:rPr>
              <a:t>Listar as referências citadas no texto de acordo com as normas da ABNT NBR 6023. Sugere-se a utilização de, no máximo, 5 referências no pôster.</a:t>
            </a:r>
          </a:p>
          <a:p>
            <a:pPr algn="just" defTabSz="655391">
              <a:spcBef>
                <a:spcPct val="50000"/>
              </a:spcBef>
            </a:pPr>
            <a:endParaRPr lang="pt-BR" sz="2800" dirty="0">
              <a:latin typeface="Calibri" pitchFamily="34" charset="0"/>
            </a:endParaRPr>
          </a:p>
          <a:p>
            <a:pPr algn="just" defTabSz="655391">
              <a:spcBef>
                <a:spcPct val="50000"/>
              </a:spcBef>
            </a:pPr>
            <a:endParaRPr lang="pt-BR" sz="2800" dirty="0">
              <a:latin typeface="Calibri" pitchFamily="34" charset="0"/>
            </a:endParaRPr>
          </a:p>
        </p:txBody>
      </p:sp>
      <p:sp>
        <p:nvSpPr>
          <p:cNvPr id="13326" name="Text Box 2409"/>
          <p:cNvSpPr txBox="1">
            <a:spLocks noChangeArrowheads="1"/>
          </p:cNvSpPr>
          <p:nvPr/>
        </p:nvSpPr>
        <p:spPr bwMode="auto">
          <a:xfrm>
            <a:off x="431799" y="12474302"/>
            <a:ext cx="10483851" cy="656644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102140" tIns="51068" rIns="102140" bIns="51068" anchor="ctr">
            <a:spAutoFit/>
          </a:bodyPr>
          <a:lstStyle/>
          <a:p>
            <a:pPr algn="just" defTabSz="1020373"/>
            <a:r>
              <a:rPr lang="pt-BR" sz="2800" dirty="0">
                <a:latin typeface="Calibri" pitchFamily="34" charset="0"/>
              </a:rPr>
              <a:t>O pôster deve ser elaborado no tamanho 120 cm de altura x 90 cm de largura, em duas ou três colunas, devendo conter, obrigatoriamente: a logomarca do evento, o título do artigo, o nome dos autores seguidos de identificação, introdução, material e métodos, resultados e discussão, conclusão, agradecimentos e referências. </a:t>
            </a:r>
            <a:r>
              <a:rPr lang="pt-PT" sz="2800" dirty="0">
                <a:solidFill>
                  <a:srgbClr val="000000"/>
                </a:solidFill>
                <a:latin typeface="Calibri" pitchFamily="34" charset="0"/>
              </a:rPr>
              <a:t>O título deve ser bem destacado, permitindo que o visitante tenha facilidade em identificar o trabalho. Utilize fonte Calibri, tamanho de fonte 72 como mínimo para título, </a:t>
            </a:r>
            <a:r>
              <a:rPr lang="pt-BR" sz="2800" dirty="0">
                <a:latin typeface="Calibri" pitchFamily="34" charset="0"/>
              </a:rPr>
              <a:t>36 para os cabeçalhos</a:t>
            </a:r>
            <a:r>
              <a:rPr lang="pt-PT" sz="2800" dirty="0">
                <a:solidFill>
                  <a:srgbClr val="000000"/>
                </a:solidFill>
                <a:latin typeface="Calibri" pitchFamily="34" charset="0"/>
              </a:rPr>
              <a:t> e fonte 30 como mínimo para conteúdo. </a:t>
            </a:r>
            <a:r>
              <a:rPr lang="pt-BR" sz="2800" dirty="0">
                <a:latin typeface="Calibri" pitchFamily="34" charset="0"/>
              </a:rPr>
              <a:t>O pôster deve ser confeccionado em material adequado (lona, PVC, </a:t>
            </a:r>
            <a:r>
              <a:rPr lang="pt-BR" sz="2800" dirty="0" err="1">
                <a:latin typeface="Calibri" pitchFamily="34" charset="0"/>
              </a:rPr>
              <a:t>glosspaper</a:t>
            </a:r>
            <a:r>
              <a:rPr lang="pt-BR" sz="2800" dirty="0">
                <a:latin typeface="Calibri" pitchFamily="34" charset="0"/>
              </a:rPr>
              <a:t> ou similar) com corda para ser afixado. O resumo deve ser elaborado conforme ABNT NBR 6028, seguido das palavras-chaves. </a:t>
            </a:r>
          </a:p>
          <a:p>
            <a:pPr algn="just" defTabSz="1020373"/>
            <a:endParaRPr lang="pt-BR" sz="2800" dirty="0">
              <a:latin typeface="Calibri" pitchFamily="34" charset="0"/>
            </a:endParaRPr>
          </a:p>
          <a:p>
            <a:pPr algn="just" defTabSz="1020373"/>
            <a:endParaRPr lang="pt-BR" sz="2800" dirty="0">
              <a:latin typeface="Calibri" pitchFamily="34" charset="0"/>
            </a:endParaRPr>
          </a:p>
          <a:p>
            <a:pPr algn="just" defTabSz="1020373"/>
            <a:r>
              <a:rPr lang="pt-BR" sz="2800" b="1" i="1" dirty="0">
                <a:latin typeface="Calibri" pitchFamily="34" charset="0"/>
              </a:rPr>
              <a:t>Palavras-chave</a:t>
            </a:r>
            <a:r>
              <a:rPr lang="pt-BR" sz="2800" i="1" dirty="0">
                <a:latin typeface="Calibri" pitchFamily="34" charset="0"/>
              </a:rPr>
              <a:t>: </a:t>
            </a:r>
            <a:r>
              <a:rPr lang="pt-PT" sz="2800" i="1" dirty="0">
                <a:latin typeface="Calibri" pitchFamily="34" charset="0"/>
              </a:rPr>
              <a:t>as mesmas utilizadas no artigo.</a:t>
            </a:r>
            <a:endParaRPr lang="pt-BR" sz="2800" i="1" dirty="0">
              <a:latin typeface="Calibri" pitchFamily="34" charset="0"/>
            </a:endParaRPr>
          </a:p>
        </p:txBody>
      </p:sp>
      <p:sp>
        <p:nvSpPr>
          <p:cNvPr id="13328" name="Retângulo 31"/>
          <p:cNvSpPr>
            <a:spLocks noChangeArrowheads="1"/>
          </p:cNvSpPr>
          <p:nvPr/>
        </p:nvSpPr>
        <p:spPr bwMode="auto">
          <a:xfrm>
            <a:off x="842964" y="10672767"/>
            <a:ext cx="1957581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5" tIns="45700" rIns="91405" bIns="45700">
            <a:spAutoFit/>
          </a:bodyPr>
          <a:lstStyle/>
          <a:p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RESUMO</a:t>
            </a:r>
          </a:p>
        </p:txBody>
      </p:sp>
      <p:sp>
        <p:nvSpPr>
          <p:cNvPr id="13330" name="Retângulo 46"/>
          <p:cNvSpPr>
            <a:spLocks noChangeArrowheads="1"/>
          </p:cNvSpPr>
          <p:nvPr/>
        </p:nvSpPr>
        <p:spPr bwMode="auto">
          <a:xfrm>
            <a:off x="700095" y="20954628"/>
            <a:ext cx="3576358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5" tIns="45700" rIns="91405" bIns="45700">
            <a:spAutoFit/>
          </a:bodyPr>
          <a:lstStyle/>
          <a:p>
            <a:pPr defTabSz="1020373"/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Tahoma" pitchFamily="34" charset="0"/>
              </a:rPr>
              <a:t>1. INTRODUÇÃO </a:t>
            </a:r>
          </a:p>
        </p:txBody>
      </p:sp>
      <p:sp>
        <p:nvSpPr>
          <p:cNvPr id="13332" name="Retângulo 47"/>
          <p:cNvSpPr>
            <a:spLocks noChangeArrowheads="1"/>
          </p:cNvSpPr>
          <p:nvPr/>
        </p:nvSpPr>
        <p:spPr bwMode="auto">
          <a:xfrm>
            <a:off x="11669345" y="10672767"/>
            <a:ext cx="5290288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5" tIns="45700" rIns="91405" bIns="45700">
            <a:spAutoFit/>
          </a:bodyPr>
          <a:lstStyle/>
          <a:p>
            <a:pPr marL="514151" indent="-514151" defTabSz="1020373"/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2. MATERIAL E MÉTODOS</a:t>
            </a:r>
          </a:p>
        </p:txBody>
      </p:sp>
      <p:sp>
        <p:nvSpPr>
          <p:cNvPr id="13334" name="Retângulo 53"/>
          <p:cNvSpPr>
            <a:spLocks noChangeArrowheads="1"/>
          </p:cNvSpPr>
          <p:nvPr/>
        </p:nvSpPr>
        <p:spPr bwMode="auto">
          <a:xfrm>
            <a:off x="22514717" y="10636643"/>
            <a:ext cx="8331200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5" tIns="45700" rIns="91405" bIns="45700">
            <a:spAutoFit/>
          </a:bodyPr>
          <a:lstStyle/>
          <a:p>
            <a:pPr defTabSz="1020373"/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3 RESULTADOS E DISCUSSÃO</a:t>
            </a:r>
          </a:p>
        </p:txBody>
      </p:sp>
      <p:sp>
        <p:nvSpPr>
          <p:cNvPr id="13336" name="Retângulo 55"/>
          <p:cNvSpPr>
            <a:spLocks noChangeArrowheads="1"/>
          </p:cNvSpPr>
          <p:nvPr/>
        </p:nvSpPr>
        <p:spPr bwMode="auto">
          <a:xfrm>
            <a:off x="22601240" y="18900775"/>
            <a:ext cx="3190931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5" tIns="45700" rIns="91405" bIns="45700">
            <a:spAutoFit/>
          </a:bodyPr>
          <a:lstStyle/>
          <a:p>
            <a:pPr defTabSz="1020373"/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4. CONCLUSÃO</a:t>
            </a:r>
          </a:p>
        </p:txBody>
      </p:sp>
      <p:sp>
        <p:nvSpPr>
          <p:cNvPr id="13338" name="Retângulo 57"/>
          <p:cNvSpPr>
            <a:spLocks noChangeArrowheads="1"/>
          </p:cNvSpPr>
          <p:nvPr/>
        </p:nvSpPr>
        <p:spPr bwMode="auto">
          <a:xfrm>
            <a:off x="22274214" y="28616276"/>
            <a:ext cx="4053731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5" tIns="45700" rIns="91405" bIns="45700">
            <a:spAutoFit/>
          </a:bodyPr>
          <a:lstStyle/>
          <a:p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AGRADECIMENTOS</a:t>
            </a:r>
          </a:p>
        </p:txBody>
      </p:sp>
      <p:sp>
        <p:nvSpPr>
          <p:cNvPr id="13339" name="Text Box 3661"/>
          <p:cNvSpPr txBox="1">
            <a:spLocks noChangeArrowheads="1"/>
          </p:cNvSpPr>
          <p:nvPr/>
        </p:nvSpPr>
        <p:spPr bwMode="auto">
          <a:xfrm>
            <a:off x="11272839" y="12025323"/>
            <a:ext cx="9872661" cy="311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25" tIns="48360" rIns="96725" bIns="48360">
            <a:spAutoFit/>
          </a:bodyPr>
          <a:lstStyle/>
          <a:p>
            <a:pPr algn="just" defTabSz="655391">
              <a:spcBef>
                <a:spcPct val="50000"/>
              </a:spcBef>
            </a:pPr>
            <a:r>
              <a:rPr lang="pt-BR" sz="2800" dirty="0">
                <a:latin typeface="Calibri" pitchFamily="34" charset="0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</p:txBody>
      </p:sp>
      <p:sp>
        <p:nvSpPr>
          <p:cNvPr id="13342" name="Retângulo 57"/>
          <p:cNvSpPr>
            <a:spLocks noChangeArrowheads="1"/>
          </p:cNvSpPr>
          <p:nvPr/>
        </p:nvSpPr>
        <p:spPr bwMode="auto">
          <a:xfrm>
            <a:off x="22250407" y="31756347"/>
            <a:ext cx="2903288" cy="67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5" tIns="45700" rIns="91405" bIns="45700">
            <a:spAutoFit/>
          </a:bodyPr>
          <a:lstStyle/>
          <a:p>
            <a:r>
              <a:rPr lang="pt-BR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REFERÊNCIAS</a:t>
            </a:r>
          </a:p>
        </p:txBody>
      </p:sp>
      <p:sp>
        <p:nvSpPr>
          <p:cNvPr id="13343" name="Text Box 3646"/>
          <p:cNvSpPr txBox="1">
            <a:spLocks noChangeArrowheads="1"/>
          </p:cNvSpPr>
          <p:nvPr/>
        </p:nvSpPr>
        <p:spPr bwMode="auto">
          <a:xfrm>
            <a:off x="11385552" y="27444706"/>
            <a:ext cx="9929814" cy="138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31" tIns="43413" rIns="86831" bIns="43413">
            <a:spAutoFit/>
          </a:bodyPr>
          <a:lstStyle/>
          <a:p>
            <a:pPr algn="just" defTabSz="691886">
              <a:spcBef>
                <a:spcPct val="50000"/>
              </a:spcBef>
              <a:buFontTx/>
              <a:buChar char="•"/>
            </a:pPr>
            <a:r>
              <a:rPr lang="pt-PT" sz="2800" dirty="0">
                <a:solidFill>
                  <a:srgbClr val="000000"/>
                </a:solidFill>
                <a:latin typeface="Calibri" pitchFamily="34" charset="0"/>
              </a:rPr>
              <a:t>As Figuras devem ter alta qualidade</a:t>
            </a:r>
            <a:r>
              <a:rPr lang="pt-BR" sz="2800" dirty="0">
                <a:latin typeface="Calibri" pitchFamily="34" charset="0"/>
              </a:rPr>
              <a:t>, de preferência coloridas e gráficos bem  elaborados. </a:t>
            </a:r>
            <a:r>
              <a:rPr lang="pt-PT" sz="2800" dirty="0">
                <a:solidFill>
                  <a:srgbClr val="000000"/>
                </a:solidFill>
                <a:latin typeface="Calibri" pitchFamily="34" charset="0"/>
              </a:rPr>
              <a:t>A fonte deverá ser colocada abaixo das figuras e tabelas.</a:t>
            </a:r>
          </a:p>
        </p:txBody>
      </p:sp>
      <p:sp>
        <p:nvSpPr>
          <p:cNvPr id="13352" name="AutoShape 40" descr="9k="/>
          <p:cNvSpPr>
            <a:spLocks noChangeAspect="1" noChangeArrowheads="1"/>
          </p:cNvSpPr>
          <p:nvPr/>
        </p:nvSpPr>
        <p:spPr bwMode="auto">
          <a:xfrm>
            <a:off x="15039982" y="20616864"/>
            <a:ext cx="2324101" cy="1971673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54" name="AutoShape 42" descr="9k="/>
          <p:cNvSpPr>
            <a:spLocks noChangeAspect="1" noChangeArrowheads="1"/>
          </p:cNvSpPr>
          <p:nvPr/>
        </p:nvSpPr>
        <p:spPr bwMode="auto">
          <a:xfrm>
            <a:off x="15039982" y="20616864"/>
            <a:ext cx="2324101" cy="1971673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56" name="AutoShape 44" descr="9k="/>
          <p:cNvSpPr>
            <a:spLocks noChangeAspect="1" noChangeArrowheads="1"/>
          </p:cNvSpPr>
          <p:nvPr/>
        </p:nvSpPr>
        <p:spPr bwMode="auto">
          <a:xfrm>
            <a:off x="15039982" y="20616864"/>
            <a:ext cx="2324101" cy="1971673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58" name="AutoShape 46" descr="9k="/>
          <p:cNvSpPr>
            <a:spLocks noChangeAspect="1" noChangeArrowheads="1"/>
          </p:cNvSpPr>
          <p:nvPr/>
        </p:nvSpPr>
        <p:spPr bwMode="auto">
          <a:xfrm>
            <a:off x="15039982" y="20616864"/>
            <a:ext cx="2324101" cy="1971673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60" name="AutoShape 48" descr="9k="/>
          <p:cNvSpPr>
            <a:spLocks noChangeAspect="1" noChangeArrowheads="1"/>
          </p:cNvSpPr>
          <p:nvPr/>
        </p:nvSpPr>
        <p:spPr bwMode="auto">
          <a:xfrm>
            <a:off x="15039982" y="20621626"/>
            <a:ext cx="2324101" cy="1962148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62" name="AutoShape 50" descr="Z"/>
          <p:cNvSpPr>
            <a:spLocks noChangeAspect="1" noChangeArrowheads="1"/>
          </p:cNvSpPr>
          <p:nvPr/>
        </p:nvSpPr>
        <p:spPr bwMode="auto">
          <a:xfrm>
            <a:off x="15082838" y="21240755"/>
            <a:ext cx="2238374" cy="723902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64" name="AutoShape 52" descr="Z"/>
          <p:cNvSpPr>
            <a:spLocks noChangeAspect="1" noChangeArrowheads="1"/>
          </p:cNvSpPr>
          <p:nvPr/>
        </p:nvSpPr>
        <p:spPr bwMode="auto">
          <a:xfrm>
            <a:off x="19297650" y="37949193"/>
            <a:ext cx="2238374" cy="723902"/>
          </a:xfrm>
          <a:prstGeom prst="rect">
            <a:avLst/>
          </a:prstGeom>
          <a:noFill/>
        </p:spPr>
        <p:txBody>
          <a:bodyPr lIns="91405" tIns="45700" rIns="91405" bIns="45700"/>
          <a:lstStyle/>
          <a:p>
            <a:endParaRPr lang="pt-BR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5454152" y="40324780"/>
            <a:ext cx="6409481" cy="2492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05" tIns="45700" rIns="91405" bIns="45700">
            <a:spAutoFit/>
          </a:bodyPr>
          <a:lstStyle/>
          <a:p>
            <a:pPr algn="ctr" defTabSz="914051">
              <a:spcBef>
                <a:spcPct val="50000"/>
              </a:spcBef>
            </a:pPr>
            <a:r>
              <a:rPr lang="pt-BR" sz="3300" b="1" dirty="0"/>
              <a:t>ESPAÇO DESTINADO À INSERÇÃO DO(S) LOGOTIPO(S) DE SUA(S) INSTITUIÇÃO(ÕES) </a:t>
            </a:r>
          </a:p>
          <a:p>
            <a:pPr algn="ctr" defTabSz="914051">
              <a:spcBef>
                <a:spcPct val="50000"/>
              </a:spcBef>
            </a:pPr>
            <a:r>
              <a:rPr lang="pt-BR" sz="3800" b="1" dirty="0"/>
              <a:t>(NÃO OBRIGATÓRIO)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44071810"/>
              </p:ext>
            </p:extLst>
          </p:nvPr>
        </p:nvGraphicFramePr>
        <p:xfrm>
          <a:off x="13224322" y="16706156"/>
          <a:ext cx="5897118" cy="720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1EBA5034-37DF-303D-8633-D6F59E7AE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281"/>
            <a:ext cx="32404050" cy="601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75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636</Words>
  <Application>Microsoft Office PowerPoint</Application>
  <PresentationFormat>Personalizar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tahoma, verdana, 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ane soares</dc:creator>
  <cp:lastModifiedBy>ane soares</cp:lastModifiedBy>
  <cp:revision>16</cp:revision>
  <dcterms:created xsi:type="dcterms:W3CDTF">2015-02-24T18:04:17Z</dcterms:created>
  <dcterms:modified xsi:type="dcterms:W3CDTF">2023-08-10T04:37:09Z</dcterms:modified>
</cp:coreProperties>
</file>